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143007"/>
          </a:xfrm>
        </p:spPr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785926"/>
            <a:ext cx="8001056" cy="4857784"/>
          </a:xfrm>
        </p:spPr>
        <p:txBody>
          <a:bodyPr/>
          <a:lstStyle/>
          <a:p>
            <a:pPr algn="just"/>
            <a:endParaRPr lang="ru-RU" dirty="0" smtClean="0"/>
          </a:p>
          <a:p>
            <a:pPr algn="just"/>
            <a:endParaRPr lang="ru-RU" dirty="0" smtClean="0">
              <a:solidFill>
                <a:schemeClr val="tx1"/>
              </a:solidFill>
            </a:endParaRPr>
          </a:p>
          <a:p>
            <a:pPr algn="just"/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Тема: ДИАГНОСТИКА И МЕРОПРИЯТИЯ ПРИ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           ЛЕПТОСПИРОЗЕ ЖИВОТНЫХ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Лабораторные методы диагностики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Включают в себя серологические, </a:t>
            </a:r>
            <a:r>
              <a:rPr lang="ru-RU" dirty="0" err="1" smtClean="0"/>
              <a:t>бактерио</a:t>
            </a:r>
            <a:r>
              <a:rPr lang="ru-RU" dirty="0" smtClean="0"/>
              <a:t>-</a:t>
            </a:r>
          </a:p>
          <a:p>
            <a:pPr algn="just">
              <a:buNone/>
            </a:pPr>
            <a:r>
              <a:rPr lang="ru-RU" dirty="0" smtClean="0"/>
              <a:t>логические и гистологические исследования.</a:t>
            </a:r>
          </a:p>
          <a:p>
            <a:pPr algn="just">
              <a:buNone/>
            </a:pPr>
            <a:r>
              <a:rPr lang="ru-RU" dirty="0" smtClean="0"/>
              <a:t>  В </a:t>
            </a:r>
            <a:r>
              <a:rPr lang="ru-RU" dirty="0" smtClean="0"/>
              <a:t>лабораторию </a:t>
            </a:r>
            <a:r>
              <a:rPr lang="ru-RU" dirty="0" smtClean="0"/>
              <a:t>отправляют </a:t>
            </a:r>
            <a:r>
              <a:rPr lang="ru-RU" dirty="0" err="1" smtClean="0"/>
              <a:t>кровь,мочу,орга</a:t>
            </a:r>
            <a:r>
              <a:rPr lang="ru-RU" dirty="0" smtClean="0"/>
              <a:t>-</a:t>
            </a:r>
          </a:p>
          <a:p>
            <a:pPr algn="just">
              <a:buNone/>
            </a:pPr>
            <a:r>
              <a:rPr lang="ru-RU" dirty="0" err="1" smtClean="0"/>
              <a:t>ны</a:t>
            </a:r>
            <a:r>
              <a:rPr lang="ru-RU" dirty="0" smtClean="0"/>
              <a:t> и ткани, а т. ж. трупы мелких </a:t>
            </a:r>
            <a:r>
              <a:rPr lang="ru-RU" dirty="0" err="1" smtClean="0"/>
              <a:t>ж-х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Серологический метод основан на </a:t>
            </a:r>
            <a:r>
              <a:rPr lang="ru-RU" dirty="0" err="1" smtClean="0"/>
              <a:t>обнару</a:t>
            </a:r>
            <a:r>
              <a:rPr lang="ru-RU" dirty="0" smtClean="0"/>
              <a:t>-</a:t>
            </a:r>
          </a:p>
          <a:p>
            <a:pPr algn="just">
              <a:buNone/>
            </a:pPr>
            <a:r>
              <a:rPr lang="ru-RU" dirty="0" err="1" smtClean="0"/>
              <a:t>жении</a:t>
            </a:r>
            <a:r>
              <a:rPr lang="ru-RU" dirty="0" smtClean="0"/>
              <a:t> специфических антител в крови </a:t>
            </a:r>
            <a:r>
              <a:rPr lang="ru-RU" dirty="0" err="1" smtClean="0"/>
              <a:t>ж-х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реакцией </a:t>
            </a:r>
            <a:r>
              <a:rPr lang="ru-RU" dirty="0" err="1" smtClean="0"/>
              <a:t>микроагглютинации</a:t>
            </a:r>
            <a:r>
              <a:rPr lang="ru-RU" dirty="0" smtClean="0"/>
              <a:t> (РМА) и </a:t>
            </a:r>
            <a:r>
              <a:rPr lang="ru-RU" dirty="0" err="1" smtClean="0"/>
              <a:t>реак</a:t>
            </a:r>
            <a:r>
              <a:rPr lang="ru-RU" dirty="0" smtClean="0"/>
              <a:t>-</a:t>
            </a:r>
          </a:p>
          <a:p>
            <a:pPr algn="just">
              <a:buNone/>
            </a:pPr>
            <a:r>
              <a:rPr lang="ru-RU" dirty="0" err="1" smtClean="0"/>
              <a:t>цией</a:t>
            </a:r>
            <a:r>
              <a:rPr lang="ru-RU" dirty="0" smtClean="0"/>
              <a:t> </a:t>
            </a:r>
            <a:r>
              <a:rPr lang="ru-RU" dirty="0" err="1" smtClean="0"/>
              <a:t>иммуноадсорбции</a:t>
            </a:r>
            <a:r>
              <a:rPr lang="ru-RU" dirty="0" smtClean="0"/>
              <a:t> (РИА).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Диагноз на лептоспироз считают </a:t>
            </a:r>
            <a:r>
              <a:rPr lang="ru-RU" dirty="0" err="1" smtClean="0"/>
              <a:t>установ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ленным, если специфические антитела </a:t>
            </a:r>
            <a:r>
              <a:rPr lang="ru-RU" dirty="0" err="1" smtClean="0"/>
              <a:t>обна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ружены</a:t>
            </a:r>
            <a:r>
              <a:rPr lang="ru-RU" dirty="0" smtClean="0"/>
              <a:t> в крови в РМА в титре 1:100 у </a:t>
            </a:r>
            <a:r>
              <a:rPr lang="ru-RU" dirty="0" err="1" smtClean="0"/>
              <a:t>вакци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нированных</a:t>
            </a:r>
            <a:r>
              <a:rPr lang="ru-RU" dirty="0" smtClean="0"/>
              <a:t> и в титре 1:50 и выше у более </a:t>
            </a:r>
          </a:p>
          <a:p>
            <a:pPr>
              <a:buNone/>
            </a:pPr>
            <a:r>
              <a:rPr lang="ru-RU" dirty="0" smtClean="0"/>
              <a:t>чем 25% не вакцинированных </a:t>
            </a:r>
            <a:r>
              <a:rPr lang="ru-RU" dirty="0" err="1" smtClean="0"/>
              <a:t>ж-х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Лептоспироз считают причиной аборта при </a:t>
            </a:r>
          </a:p>
          <a:p>
            <a:pPr>
              <a:buNone/>
            </a:pPr>
            <a:r>
              <a:rPr lang="ru-RU" dirty="0" smtClean="0"/>
              <a:t>обнаружении лептоспир в крови </a:t>
            </a:r>
            <a:r>
              <a:rPr lang="ru-RU" dirty="0" err="1" smtClean="0"/>
              <a:t>абортплода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Гистологический метод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Основан на обнаружении лептоспир в гисто-</a:t>
            </a:r>
          </a:p>
          <a:p>
            <a:pPr>
              <a:buNone/>
            </a:pPr>
            <a:r>
              <a:rPr lang="ru-RU" dirty="0" smtClean="0"/>
              <a:t>срезах, обработанных серебром. При микро-</a:t>
            </a:r>
          </a:p>
          <a:p>
            <a:pPr>
              <a:buNone/>
            </a:pPr>
            <a:r>
              <a:rPr lang="ru-RU" dirty="0" smtClean="0"/>
              <a:t>скопии лептоспиры чаще обнаруживают на </a:t>
            </a:r>
          </a:p>
          <a:p>
            <a:pPr>
              <a:buNone/>
            </a:pPr>
            <a:r>
              <a:rPr lang="ru-RU" dirty="0" smtClean="0"/>
              <a:t>эпителии и в просвете мочевых канальцев </a:t>
            </a:r>
          </a:p>
          <a:p>
            <a:pPr algn="just">
              <a:buNone/>
            </a:pPr>
            <a:r>
              <a:rPr lang="ru-RU" dirty="0" smtClean="0"/>
              <a:t>почек. Лептоспиры окрашиваются в черный </a:t>
            </a:r>
          </a:p>
          <a:p>
            <a:pPr algn="just">
              <a:buNone/>
            </a:pPr>
            <a:r>
              <a:rPr lang="ru-RU" dirty="0" smtClean="0"/>
              <a:t>цвет, а окружающая ткань в буровато-желтый.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Бактериологический метод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- Микроскопия в темном поле микроскопа;</a:t>
            </a:r>
          </a:p>
          <a:p>
            <a:pPr>
              <a:buNone/>
            </a:pPr>
            <a:r>
              <a:rPr lang="ru-RU" dirty="0" smtClean="0"/>
              <a:t>    - </a:t>
            </a:r>
            <a:r>
              <a:rPr lang="ru-RU" dirty="0" err="1" smtClean="0"/>
              <a:t>Иммунофлюоресцентный</a:t>
            </a:r>
            <a:r>
              <a:rPr lang="ru-RU" dirty="0" smtClean="0"/>
              <a:t> метод (РИФ);</a:t>
            </a:r>
          </a:p>
          <a:p>
            <a:pPr>
              <a:buNone/>
            </a:pPr>
            <a:r>
              <a:rPr lang="ru-RU" dirty="0" smtClean="0"/>
              <a:t>    - Выделение чистой культуры на </a:t>
            </a:r>
            <a:r>
              <a:rPr lang="ru-RU" dirty="0" err="1" smtClean="0"/>
              <a:t>специаль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ных</a:t>
            </a:r>
            <a:r>
              <a:rPr lang="ru-RU" dirty="0" smtClean="0"/>
              <a:t> средах и ее идентификация;</a:t>
            </a:r>
          </a:p>
          <a:p>
            <a:pPr>
              <a:buNone/>
            </a:pPr>
            <a:r>
              <a:rPr lang="ru-RU" dirty="0" smtClean="0"/>
              <a:t>    - </a:t>
            </a:r>
            <a:r>
              <a:rPr lang="ru-RU" dirty="0" err="1" smtClean="0"/>
              <a:t>Биопроба</a:t>
            </a:r>
            <a:r>
              <a:rPr lang="ru-RU" dirty="0" smtClean="0"/>
              <a:t> на лабораторных </a:t>
            </a:r>
            <a:r>
              <a:rPr lang="ru-RU" dirty="0" err="1" smtClean="0"/>
              <a:t>ж-х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По результатам бактериологических </a:t>
            </a:r>
            <a:r>
              <a:rPr lang="ru-RU" dirty="0" err="1" smtClean="0"/>
              <a:t>иссле-дований</a:t>
            </a:r>
            <a:r>
              <a:rPr lang="ru-RU" dirty="0" smtClean="0"/>
              <a:t> диагноз считают установленным в</a:t>
            </a:r>
          </a:p>
          <a:p>
            <a:pPr>
              <a:buNone/>
            </a:pPr>
            <a:r>
              <a:rPr lang="ru-RU" dirty="0" smtClean="0"/>
              <a:t>  любом из следующих случаев:</a:t>
            </a:r>
          </a:p>
          <a:p>
            <a:pPr>
              <a:buNone/>
            </a:pPr>
            <a:r>
              <a:rPr lang="ru-RU" dirty="0" smtClean="0"/>
              <a:t>  - при обнаружении микроскопией лептоспир в</a:t>
            </a:r>
          </a:p>
          <a:p>
            <a:pPr>
              <a:buNone/>
            </a:pPr>
            <a:r>
              <a:rPr lang="ru-RU" dirty="0" smtClean="0"/>
              <a:t> крови или органах </a:t>
            </a:r>
            <a:r>
              <a:rPr lang="ru-RU" dirty="0" err="1" smtClean="0"/>
              <a:t>ж-х</a:t>
            </a:r>
            <a:r>
              <a:rPr lang="ru-RU" dirty="0" smtClean="0"/>
              <a:t>, </a:t>
            </a:r>
            <a:r>
              <a:rPr lang="ru-RU" dirty="0" err="1" smtClean="0"/>
              <a:t>абортплоде</a:t>
            </a:r>
            <a:r>
              <a:rPr lang="ru-RU" dirty="0" smtClean="0"/>
              <a:t>, моче или</a:t>
            </a:r>
          </a:p>
          <a:p>
            <a:pPr>
              <a:buNone/>
            </a:pPr>
            <a:r>
              <a:rPr lang="ru-RU" dirty="0" smtClean="0"/>
              <a:t> органах зараженных лабораторных </a:t>
            </a:r>
            <a:r>
              <a:rPr lang="ru-RU" dirty="0" err="1" smtClean="0"/>
              <a:t>ж-х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   - обнаружении в РИФ в </a:t>
            </a:r>
            <a:r>
              <a:rPr lang="ru-RU" dirty="0" err="1" smtClean="0"/>
              <a:t>патматериале</a:t>
            </a:r>
            <a:r>
              <a:rPr lang="ru-RU" dirty="0" smtClean="0"/>
              <a:t> </a:t>
            </a:r>
            <a:r>
              <a:rPr lang="ru-RU" dirty="0" err="1" smtClean="0"/>
              <a:t>лепто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спир</a:t>
            </a:r>
            <a:r>
              <a:rPr lang="ru-RU" dirty="0" smtClean="0"/>
              <a:t> при свечении не менее чем в два креста;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- выделении культуры лептоспир из </a:t>
            </a:r>
            <a:r>
              <a:rPr lang="ru-RU" dirty="0" err="1" smtClean="0"/>
              <a:t>патмате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риала или органов лабораторного животного.</a:t>
            </a:r>
          </a:p>
          <a:p>
            <a:pPr>
              <a:buNone/>
            </a:pPr>
            <a:r>
              <a:rPr lang="ru-RU" dirty="0" smtClean="0"/>
              <a:t>     Лептоспироз считают причиной:</a:t>
            </a:r>
          </a:p>
          <a:p>
            <a:pPr>
              <a:buNone/>
            </a:pPr>
            <a:r>
              <a:rPr lang="ru-RU" dirty="0" smtClean="0"/>
              <a:t>   - гибели </a:t>
            </a:r>
            <a:r>
              <a:rPr lang="ru-RU" dirty="0" err="1" smtClean="0"/>
              <a:t>ж-х</a:t>
            </a:r>
            <a:r>
              <a:rPr lang="ru-RU" dirty="0" smtClean="0"/>
              <a:t> при наличии клинических </a:t>
            </a:r>
            <a:r>
              <a:rPr lang="ru-RU" dirty="0" err="1" smtClean="0"/>
              <a:t>призна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ков и </a:t>
            </a:r>
            <a:r>
              <a:rPr lang="ru-RU" dirty="0" err="1" smtClean="0"/>
              <a:t>патизменений</a:t>
            </a:r>
            <a:r>
              <a:rPr lang="ru-RU" dirty="0" smtClean="0"/>
              <a:t> характерных для </a:t>
            </a:r>
            <a:r>
              <a:rPr lang="ru-RU" dirty="0" err="1" smtClean="0"/>
              <a:t>лептоспи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роза подтвержденных обнаружением лептоспир</a:t>
            </a:r>
          </a:p>
          <a:p>
            <a:pPr>
              <a:buNone/>
            </a:pPr>
            <a:r>
              <a:rPr lang="ru-RU" dirty="0" smtClean="0"/>
              <a:t>в крови или органах;</a:t>
            </a:r>
          </a:p>
          <a:p>
            <a:pPr>
              <a:buNone/>
            </a:pPr>
            <a:r>
              <a:rPr lang="ru-RU" dirty="0" smtClean="0"/>
              <a:t>   - абортов – при обнаружении лептоспир в </a:t>
            </a:r>
            <a:r>
              <a:rPr lang="ru-RU" dirty="0" err="1" smtClean="0"/>
              <a:t>орга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нах</a:t>
            </a:r>
            <a:r>
              <a:rPr lang="ru-RU" dirty="0" smtClean="0"/>
              <a:t> абортированного плода.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Исследуют сыворотку крови </a:t>
            </a:r>
            <a:r>
              <a:rPr lang="ru-RU" dirty="0" err="1" smtClean="0"/>
              <a:t>ж-х</a:t>
            </a:r>
            <a:r>
              <a:rPr lang="ru-RU" dirty="0" smtClean="0"/>
              <a:t>:</a:t>
            </a:r>
          </a:p>
          <a:p>
            <a:pPr>
              <a:buFontTx/>
              <a:buChar char="-"/>
            </a:pPr>
            <a:r>
              <a:rPr lang="ru-RU" dirty="0" smtClean="0"/>
              <a:t>В племенных </a:t>
            </a:r>
            <a:r>
              <a:rPr lang="ru-RU" dirty="0" err="1" smtClean="0"/>
              <a:t>хоз-х</a:t>
            </a:r>
            <a:r>
              <a:rPr lang="ru-RU" dirty="0" smtClean="0"/>
              <a:t> – всех производителей 2</a:t>
            </a:r>
          </a:p>
          <a:p>
            <a:pPr>
              <a:buNone/>
            </a:pPr>
            <a:r>
              <a:rPr lang="ru-RU" dirty="0" smtClean="0"/>
              <a:t>раза в год;</a:t>
            </a:r>
          </a:p>
          <a:p>
            <a:pPr>
              <a:buFontTx/>
              <a:buChar char="-"/>
            </a:pPr>
            <a:r>
              <a:rPr lang="ru-RU" dirty="0" smtClean="0"/>
              <a:t>свиней, КРС,МРС, лошадей- поголовно </a:t>
            </a:r>
            <a:r>
              <a:rPr lang="ru-RU" dirty="0" err="1" smtClean="0"/>
              <a:t>пе</a:t>
            </a:r>
            <a:r>
              <a:rPr lang="ru-RU" dirty="0" smtClean="0"/>
              <a:t>-  </a:t>
            </a:r>
          </a:p>
          <a:p>
            <a:pPr>
              <a:buNone/>
            </a:pPr>
            <a:r>
              <a:rPr lang="ru-RU" dirty="0" err="1" smtClean="0"/>
              <a:t>ред</a:t>
            </a:r>
            <a:r>
              <a:rPr lang="ru-RU" dirty="0" smtClean="0"/>
              <a:t> ввозом (вывозом) для племенных или </a:t>
            </a:r>
          </a:p>
          <a:p>
            <a:pPr>
              <a:buNone/>
            </a:pPr>
            <a:r>
              <a:rPr lang="ru-RU" dirty="0" err="1" smtClean="0"/>
              <a:t>пользовательных</a:t>
            </a:r>
            <a:r>
              <a:rPr lang="ru-RU" dirty="0" smtClean="0"/>
              <a:t> целей;</a:t>
            </a:r>
          </a:p>
          <a:p>
            <a:pPr>
              <a:buNone/>
            </a:pPr>
            <a:r>
              <a:rPr lang="ru-RU" dirty="0" smtClean="0"/>
              <a:t>-  при подозрении на лептоспироз.  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Чтобы  не допустить заноса заболевания</a:t>
            </a:r>
          </a:p>
          <a:p>
            <a:pPr>
              <a:buNone/>
            </a:pPr>
            <a:r>
              <a:rPr lang="ru-RU" dirty="0" smtClean="0"/>
              <a:t>необходимо:</a:t>
            </a:r>
          </a:p>
          <a:p>
            <a:pPr>
              <a:buNone/>
            </a:pPr>
            <a:r>
              <a:rPr lang="ru-RU" dirty="0" smtClean="0"/>
              <a:t>   контролировать клиническое состояние </a:t>
            </a:r>
            <a:r>
              <a:rPr lang="ru-RU" dirty="0" err="1" smtClean="0"/>
              <a:t>ж-х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число абортов и при подозрении на </a:t>
            </a:r>
            <a:r>
              <a:rPr lang="ru-RU" dirty="0" err="1" smtClean="0"/>
              <a:t>лептос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пироз</a:t>
            </a:r>
            <a:r>
              <a:rPr lang="ru-RU" dirty="0" smtClean="0"/>
              <a:t> проводить лабораторные </a:t>
            </a:r>
            <a:r>
              <a:rPr lang="ru-RU" dirty="0" err="1" smtClean="0"/>
              <a:t>исследова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ния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   всех поступающих </a:t>
            </a:r>
            <a:r>
              <a:rPr lang="ru-RU" dirty="0" err="1" smtClean="0"/>
              <a:t>ж-х</a:t>
            </a:r>
            <a:r>
              <a:rPr lang="ru-RU" dirty="0" smtClean="0"/>
              <a:t> ставить на карантин и</a:t>
            </a:r>
          </a:p>
          <a:p>
            <a:pPr>
              <a:buNone/>
            </a:pPr>
            <a:r>
              <a:rPr lang="ru-RU" dirty="0" smtClean="0"/>
              <a:t>исследовать на лептоспироз;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не выпасать </a:t>
            </a:r>
            <a:r>
              <a:rPr lang="ru-RU" dirty="0" err="1" smtClean="0"/>
              <a:t>невакцинированных</a:t>
            </a:r>
            <a:r>
              <a:rPr lang="ru-RU" dirty="0" smtClean="0"/>
              <a:t> </a:t>
            </a:r>
            <a:r>
              <a:rPr lang="ru-RU" dirty="0" err="1" smtClean="0"/>
              <a:t>ж-х</a:t>
            </a:r>
            <a:r>
              <a:rPr lang="ru-RU" dirty="0" smtClean="0"/>
              <a:t> на тер-</a:t>
            </a:r>
          </a:p>
          <a:p>
            <a:pPr>
              <a:buNone/>
            </a:pPr>
            <a:r>
              <a:rPr lang="ru-RU" dirty="0" err="1" smtClean="0"/>
              <a:t>р</a:t>
            </a:r>
            <a:r>
              <a:rPr lang="ru-RU" smtClean="0"/>
              <a:t>итории</a:t>
            </a:r>
            <a:r>
              <a:rPr lang="ru-RU" dirty="0" smtClean="0"/>
              <a:t> природных очагов лептоспироза;</a:t>
            </a:r>
          </a:p>
          <a:p>
            <a:pPr>
              <a:buNone/>
            </a:pPr>
            <a:r>
              <a:rPr lang="ru-RU" dirty="0" smtClean="0"/>
              <a:t>   систематически уничтожать грызунов.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Меры борьбы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dirty="0" err="1" smtClean="0"/>
              <a:t>Хоз-во</a:t>
            </a:r>
            <a:r>
              <a:rPr lang="ru-RU" dirty="0" smtClean="0"/>
              <a:t> объявляют неблагополучным и </a:t>
            </a:r>
            <a:r>
              <a:rPr lang="ru-RU" dirty="0" err="1" smtClean="0"/>
              <a:t>вво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дят</a:t>
            </a:r>
            <a:r>
              <a:rPr lang="ru-RU" dirty="0" smtClean="0"/>
              <a:t> ограничения. Запрещается:</a:t>
            </a:r>
          </a:p>
          <a:p>
            <a:pPr>
              <a:buFontTx/>
              <a:buChar char="-"/>
            </a:pPr>
            <a:r>
              <a:rPr lang="ru-RU" dirty="0" smtClean="0"/>
              <a:t>Вывозить </a:t>
            </a:r>
            <a:r>
              <a:rPr lang="ru-RU" dirty="0" err="1" smtClean="0"/>
              <a:t>ж-х</a:t>
            </a:r>
            <a:r>
              <a:rPr lang="ru-RU" dirty="0" smtClean="0"/>
              <a:t> для воспроизводства;</a:t>
            </a:r>
          </a:p>
          <a:p>
            <a:pPr>
              <a:buNone/>
            </a:pPr>
            <a:r>
              <a:rPr lang="ru-RU" dirty="0" smtClean="0"/>
              <a:t> - продавать </a:t>
            </a:r>
            <a:r>
              <a:rPr lang="ru-RU" dirty="0" err="1" smtClean="0"/>
              <a:t>ж-х</a:t>
            </a:r>
            <a:r>
              <a:rPr lang="ru-RU" dirty="0" smtClean="0"/>
              <a:t> населению;</a:t>
            </a:r>
          </a:p>
          <a:p>
            <a:pPr>
              <a:buFontTx/>
              <a:buChar char="-"/>
            </a:pPr>
            <a:r>
              <a:rPr lang="ru-RU" dirty="0" smtClean="0"/>
              <a:t>Проводить перегруппировку </a:t>
            </a:r>
            <a:r>
              <a:rPr lang="ru-RU" dirty="0" err="1" smtClean="0"/>
              <a:t>ж-х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Допускать </a:t>
            </a:r>
            <a:r>
              <a:rPr lang="ru-RU" dirty="0" err="1" smtClean="0"/>
              <a:t>ж-х</a:t>
            </a:r>
            <a:r>
              <a:rPr lang="ru-RU" dirty="0" smtClean="0"/>
              <a:t> к  открытым водоемам;</a:t>
            </a:r>
          </a:p>
          <a:p>
            <a:pPr>
              <a:buNone/>
            </a:pPr>
            <a:r>
              <a:rPr lang="ru-RU" dirty="0" smtClean="0"/>
              <a:t>- Выпасать </a:t>
            </a:r>
            <a:r>
              <a:rPr lang="ru-RU" dirty="0" err="1" smtClean="0"/>
              <a:t>непривитых</a:t>
            </a:r>
            <a:r>
              <a:rPr lang="ru-RU" dirty="0" smtClean="0"/>
              <a:t> </a:t>
            </a:r>
            <a:r>
              <a:rPr lang="ru-RU" dirty="0" err="1" smtClean="0"/>
              <a:t>ж-х</a:t>
            </a:r>
            <a:r>
              <a:rPr lang="ru-RU" dirty="0" smtClean="0"/>
              <a:t> в природном очаге;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Лептоспироз</a:t>
            </a:r>
            <a:r>
              <a:rPr lang="ru-RU" dirty="0" smtClean="0"/>
              <a:t> – инфекционная </a:t>
            </a:r>
            <a:r>
              <a:rPr lang="ru-RU" dirty="0" err="1" smtClean="0"/>
              <a:t>природно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очаговая болезнь диких, домашних </a:t>
            </a:r>
            <a:r>
              <a:rPr lang="ru-RU" dirty="0" err="1" smtClean="0"/>
              <a:t>ж-х</a:t>
            </a:r>
            <a:r>
              <a:rPr lang="ru-RU" dirty="0" smtClean="0"/>
              <a:t> и </a:t>
            </a:r>
            <a:r>
              <a:rPr lang="ru-RU" dirty="0" err="1" smtClean="0"/>
              <a:t>че</a:t>
            </a:r>
            <a:r>
              <a:rPr lang="ru-RU" dirty="0" smtClean="0"/>
              <a:t>-</a:t>
            </a:r>
          </a:p>
          <a:p>
            <a:pPr algn="just">
              <a:buNone/>
            </a:pPr>
            <a:r>
              <a:rPr lang="ru-RU" dirty="0" err="1" smtClean="0"/>
              <a:t>ловека</a:t>
            </a:r>
            <a:r>
              <a:rPr lang="ru-RU" dirty="0" smtClean="0"/>
              <a:t>, широко распространенная в </a:t>
            </a:r>
            <a:r>
              <a:rPr lang="ru-RU" dirty="0" err="1" smtClean="0"/>
              <a:t>различ</a:t>
            </a:r>
            <a:r>
              <a:rPr lang="ru-RU" dirty="0" smtClean="0"/>
              <a:t>-</a:t>
            </a:r>
          </a:p>
          <a:p>
            <a:pPr algn="just">
              <a:buNone/>
            </a:pPr>
            <a:r>
              <a:rPr lang="ru-RU" dirty="0" err="1" smtClean="0"/>
              <a:t>ных</a:t>
            </a:r>
            <a:r>
              <a:rPr lang="ru-RU" dirty="0" smtClean="0"/>
              <a:t> природно-географических зонах мира.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/>
              <a:t>Больных и подозрительных по заболеванию</a:t>
            </a:r>
          </a:p>
          <a:p>
            <a:pPr>
              <a:buNone/>
            </a:pPr>
            <a:r>
              <a:rPr lang="ru-RU" dirty="0" err="1" smtClean="0"/>
              <a:t>ж-х</a:t>
            </a:r>
            <a:r>
              <a:rPr lang="ru-RU" dirty="0" smtClean="0"/>
              <a:t> изолируют и лечат;</a:t>
            </a:r>
          </a:p>
          <a:p>
            <a:pPr>
              <a:buFontTx/>
              <a:buChar char="-"/>
            </a:pPr>
            <a:r>
              <a:rPr lang="ru-RU" dirty="0" smtClean="0"/>
              <a:t>Молоко от больных </a:t>
            </a:r>
            <a:r>
              <a:rPr lang="ru-RU" dirty="0" err="1" smtClean="0"/>
              <a:t>ж-х</a:t>
            </a:r>
            <a:r>
              <a:rPr lang="ru-RU" dirty="0" smtClean="0"/>
              <a:t> используют в корм </a:t>
            </a:r>
          </a:p>
          <a:p>
            <a:pPr>
              <a:buNone/>
            </a:pPr>
            <a:r>
              <a:rPr lang="ru-RU" dirty="0" smtClean="0"/>
              <a:t>после кипячения;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ограничения снимают:</a:t>
            </a:r>
          </a:p>
          <a:p>
            <a:pPr>
              <a:buFontTx/>
              <a:buChar char="-"/>
            </a:pPr>
            <a:r>
              <a:rPr lang="ru-RU" dirty="0" smtClean="0"/>
              <a:t>В откормочных </a:t>
            </a:r>
            <a:r>
              <a:rPr lang="ru-RU" dirty="0" err="1" smtClean="0"/>
              <a:t>хоз-вах</a:t>
            </a:r>
            <a:r>
              <a:rPr lang="ru-RU" dirty="0" smtClean="0"/>
              <a:t> после сдачи </a:t>
            </a:r>
            <a:r>
              <a:rPr lang="ru-RU" dirty="0" err="1" smtClean="0"/>
              <a:t>ж-х</a:t>
            </a:r>
            <a:r>
              <a:rPr lang="ru-RU" dirty="0" smtClean="0"/>
              <a:t> на</a:t>
            </a:r>
          </a:p>
          <a:p>
            <a:pPr>
              <a:buNone/>
            </a:pPr>
            <a:r>
              <a:rPr lang="ru-RU" dirty="0" smtClean="0"/>
              <a:t>убой и проведения заключительных </a:t>
            </a:r>
            <a:r>
              <a:rPr lang="ru-RU" dirty="0" err="1" smtClean="0"/>
              <a:t>меро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приятий;</a:t>
            </a:r>
          </a:p>
          <a:p>
            <a:pPr>
              <a:buFontTx/>
              <a:buChar char="-"/>
            </a:pPr>
            <a:r>
              <a:rPr lang="ru-RU" dirty="0" smtClean="0"/>
              <a:t>В племенных и </a:t>
            </a:r>
            <a:r>
              <a:rPr lang="ru-RU" dirty="0" err="1" smtClean="0"/>
              <a:t>пользовательных</a:t>
            </a:r>
            <a:r>
              <a:rPr lang="ru-RU" dirty="0" smtClean="0"/>
              <a:t> </a:t>
            </a:r>
            <a:r>
              <a:rPr lang="ru-RU" dirty="0" err="1" smtClean="0"/>
              <a:t>хоз-вах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после установления их благополучия по </a:t>
            </a:r>
            <a:r>
              <a:rPr lang="ru-RU" dirty="0" err="1" smtClean="0"/>
              <a:t>леп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тоспирозу</a:t>
            </a:r>
            <a:r>
              <a:rPr lang="ru-RU" dirty="0" smtClean="0"/>
              <a:t> лабораторными исследованиями.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Возбудитель болезни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Возбудитель – патогенные спирохеты </a:t>
            </a:r>
          </a:p>
          <a:p>
            <a:pPr>
              <a:buNone/>
            </a:pPr>
            <a:r>
              <a:rPr lang="ru-RU" dirty="0" smtClean="0"/>
              <a:t>   рода</a:t>
            </a:r>
            <a:r>
              <a:rPr lang="en-US" dirty="0" smtClean="0"/>
              <a:t> </a:t>
            </a:r>
            <a:r>
              <a:rPr lang="en-US" dirty="0" err="1" smtClean="0"/>
              <a:t>Leptospira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диагностики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Диагноз на лептоспироз устанавливают ком-</a:t>
            </a:r>
          </a:p>
          <a:p>
            <a:pPr>
              <a:buNone/>
            </a:pPr>
            <a:r>
              <a:rPr lang="ru-RU" dirty="0" err="1" smtClean="0"/>
              <a:t>плексно</a:t>
            </a:r>
            <a:r>
              <a:rPr lang="ru-RU" dirty="0" smtClean="0"/>
              <a:t> на основании эпизоотологических,</a:t>
            </a:r>
          </a:p>
          <a:p>
            <a:pPr>
              <a:buNone/>
            </a:pPr>
            <a:r>
              <a:rPr lang="ru-RU" dirty="0" smtClean="0"/>
              <a:t>клинических, патологоанатомических данных</a:t>
            </a:r>
          </a:p>
          <a:p>
            <a:pPr>
              <a:buNone/>
            </a:pPr>
            <a:r>
              <a:rPr lang="ru-RU" dirty="0" smtClean="0"/>
              <a:t>и результатов лабораторных исследований.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Эпизоотологические данные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К лептоспирозу восприимчивы более 100 </a:t>
            </a:r>
            <a:r>
              <a:rPr lang="ru-RU" dirty="0" err="1" smtClean="0"/>
              <a:t>ви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дов</a:t>
            </a:r>
            <a:r>
              <a:rPr lang="ru-RU" dirty="0" smtClean="0"/>
              <a:t> диких и домашних </a:t>
            </a:r>
            <a:r>
              <a:rPr lang="ru-RU" dirty="0" err="1" smtClean="0"/>
              <a:t>ж-х</a:t>
            </a:r>
            <a:r>
              <a:rPr lang="ru-RU" dirty="0" smtClean="0"/>
              <a:t>. Болеют </a:t>
            </a:r>
            <a:r>
              <a:rPr lang="ru-RU" dirty="0" err="1" smtClean="0"/>
              <a:t>домаш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ние</a:t>
            </a:r>
            <a:r>
              <a:rPr lang="ru-RU" dirty="0" smtClean="0"/>
              <a:t> </a:t>
            </a:r>
            <a:r>
              <a:rPr lang="ru-RU" dirty="0" err="1" smtClean="0"/>
              <a:t>ж-е</a:t>
            </a:r>
            <a:r>
              <a:rPr lang="ru-RU" dirty="0" smtClean="0"/>
              <a:t> всех видов (чаще свиньи и КРС), </a:t>
            </a:r>
            <a:r>
              <a:rPr lang="ru-RU" dirty="0" err="1" smtClean="0"/>
              <a:t>лю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бого</a:t>
            </a:r>
            <a:r>
              <a:rPr lang="ru-RU" dirty="0" smtClean="0"/>
              <a:t> возраста но молодняк более </a:t>
            </a:r>
            <a:r>
              <a:rPr lang="ru-RU" dirty="0" err="1" smtClean="0"/>
              <a:t>восприим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чив</a:t>
            </a:r>
            <a:r>
              <a:rPr lang="ru-RU" dirty="0" smtClean="0"/>
              <a:t>, и болезнь у них протекает тяжелее чем у</a:t>
            </a:r>
          </a:p>
          <a:p>
            <a:pPr>
              <a:buNone/>
            </a:pPr>
            <a:r>
              <a:rPr lang="ru-RU" dirty="0" smtClean="0"/>
              <a:t>взрослых.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Источники возбудителя лептоспироза под-</a:t>
            </a:r>
          </a:p>
          <a:p>
            <a:pPr>
              <a:buNone/>
            </a:pPr>
            <a:r>
              <a:rPr lang="ru-RU" dirty="0" smtClean="0"/>
              <a:t>разделяют на 2 группы.</a:t>
            </a:r>
          </a:p>
          <a:p>
            <a:pPr>
              <a:buNone/>
            </a:pPr>
            <a:r>
              <a:rPr lang="ru-RU" dirty="0" smtClean="0"/>
              <a:t>  1 группа грызуны и насекомоядные, которые</a:t>
            </a:r>
          </a:p>
          <a:p>
            <a:pPr>
              <a:buNone/>
            </a:pPr>
            <a:r>
              <a:rPr lang="ru-RU" dirty="0" smtClean="0"/>
              <a:t>служат основными хозяевами (резервуаром)</a:t>
            </a:r>
          </a:p>
          <a:p>
            <a:pPr>
              <a:buNone/>
            </a:pPr>
            <a:r>
              <a:rPr lang="ru-RU" dirty="0" smtClean="0"/>
              <a:t>возбудителя в природе;</a:t>
            </a:r>
          </a:p>
          <a:p>
            <a:pPr>
              <a:buNone/>
            </a:pPr>
            <a:r>
              <a:rPr lang="ru-RU" dirty="0" smtClean="0"/>
              <a:t>  2 группа домашние </a:t>
            </a:r>
            <a:r>
              <a:rPr lang="ru-RU" dirty="0" err="1" smtClean="0"/>
              <a:t>ж-е</a:t>
            </a:r>
            <a:r>
              <a:rPr lang="ru-RU" dirty="0" smtClean="0"/>
              <a:t> (свиньи, КРС,МРС, </a:t>
            </a:r>
          </a:p>
          <a:p>
            <a:pPr>
              <a:buNone/>
            </a:pPr>
            <a:r>
              <a:rPr lang="ru-RU" dirty="0" err="1" smtClean="0"/>
              <a:t>лошади,собаки</a:t>
            </a:r>
            <a:r>
              <a:rPr lang="ru-RU" dirty="0" smtClean="0"/>
              <a:t>) формирующие </a:t>
            </a:r>
            <a:r>
              <a:rPr lang="ru-RU" dirty="0" err="1" smtClean="0"/>
              <a:t>антропурги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ческие</a:t>
            </a:r>
            <a:r>
              <a:rPr lang="ru-RU" dirty="0" smtClean="0"/>
              <a:t> (с/</a:t>
            </a:r>
            <a:r>
              <a:rPr lang="ru-RU" dirty="0" err="1" smtClean="0"/>
              <a:t>х</a:t>
            </a:r>
            <a:r>
              <a:rPr lang="ru-RU" dirty="0" smtClean="0"/>
              <a:t>) очаги.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Клинические признаки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Основные признаки болезни: повышение </a:t>
            </a:r>
          </a:p>
          <a:p>
            <a:pPr>
              <a:buNone/>
            </a:pPr>
            <a:r>
              <a:rPr lang="ru-RU" dirty="0" smtClean="0"/>
              <a:t>температуры тела, резкое угнетение, слабо-</a:t>
            </a:r>
          </a:p>
          <a:p>
            <a:pPr>
              <a:buNone/>
            </a:pPr>
            <a:r>
              <a:rPr lang="ru-RU" dirty="0" err="1" smtClean="0"/>
              <a:t>сть</a:t>
            </a:r>
            <a:r>
              <a:rPr lang="ru-RU" dirty="0" smtClean="0"/>
              <a:t>, желтушность </a:t>
            </a:r>
            <a:r>
              <a:rPr lang="ru-RU" dirty="0" smtClean="0"/>
              <a:t>слизистых, некроз кожи,</a:t>
            </a:r>
          </a:p>
          <a:p>
            <a:pPr>
              <a:buNone/>
            </a:pPr>
            <a:r>
              <a:rPr lang="ru-RU" dirty="0" smtClean="0"/>
              <a:t>нарушения </a:t>
            </a:r>
            <a:r>
              <a:rPr lang="ru-RU" dirty="0" err="1" smtClean="0"/>
              <a:t>сердечно-сосудистой</a:t>
            </a:r>
            <a:r>
              <a:rPr lang="ru-RU" dirty="0" smtClean="0"/>
              <a:t> системы,</a:t>
            </a:r>
          </a:p>
          <a:p>
            <a:pPr>
              <a:buNone/>
            </a:pPr>
            <a:r>
              <a:rPr lang="ru-RU" dirty="0" smtClean="0"/>
              <a:t>ЖКТ, у беременных </a:t>
            </a:r>
            <a:r>
              <a:rPr lang="ru-RU" dirty="0" err="1" smtClean="0"/>
              <a:t>ж-х</a:t>
            </a:r>
            <a:r>
              <a:rPr lang="ru-RU" dirty="0" smtClean="0"/>
              <a:t> аборт.</a:t>
            </a:r>
          </a:p>
          <a:p>
            <a:pPr>
              <a:buNone/>
            </a:pPr>
            <a:r>
              <a:rPr lang="ru-RU" dirty="0" smtClean="0"/>
              <a:t>  Лептоспироз у </a:t>
            </a:r>
            <a:r>
              <a:rPr lang="ru-RU" dirty="0" err="1" smtClean="0"/>
              <a:t>ж-х</a:t>
            </a:r>
            <a:r>
              <a:rPr lang="ru-RU" dirty="0" smtClean="0"/>
              <a:t> протекает молниеносно,</a:t>
            </a:r>
          </a:p>
          <a:p>
            <a:pPr>
              <a:buNone/>
            </a:pPr>
            <a:r>
              <a:rPr lang="ru-RU" dirty="0" smtClean="0"/>
              <a:t>остро, </a:t>
            </a:r>
            <a:r>
              <a:rPr lang="ru-RU" dirty="0" err="1" smtClean="0"/>
              <a:t>подостро</a:t>
            </a:r>
            <a:r>
              <a:rPr lang="ru-RU" dirty="0" smtClean="0"/>
              <a:t>, хронически.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Патологоанатомические изменения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Обнаруживают желтуху или анемию, </a:t>
            </a:r>
            <a:r>
              <a:rPr lang="ru-RU" dirty="0" err="1" smtClean="0"/>
              <a:t>гемор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рагический</a:t>
            </a:r>
            <a:r>
              <a:rPr lang="ru-RU" dirty="0" smtClean="0"/>
              <a:t> диатез, некроз кожи и слизистых</a:t>
            </a:r>
          </a:p>
          <a:p>
            <a:pPr>
              <a:buNone/>
            </a:pPr>
            <a:r>
              <a:rPr lang="ru-RU" dirty="0" smtClean="0"/>
              <a:t>оболочек, дистрофические и воспалительные</a:t>
            </a:r>
          </a:p>
          <a:p>
            <a:pPr>
              <a:buNone/>
            </a:pPr>
            <a:r>
              <a:rPr lang="ru-RU" dirty="0" smtClean="0"/>
              <a:t>изменения в паренхиматозных органах.</a:t>
            </a:r>
          </a:p>
          <a:p>
            <a:pPr>
              <a:buNone/>
            </a:pPr>
            <a:r>
              <a:rPr lang="ru-RU" dirty="0" smtClean="0"/>
              <a:t>   Печень увеличена, от глинисто-красного до</a:t>
            </a:r>
          </a:p>
          <a:p>
            <a:pPr>
              <a:buNone/>
            </a:pPr>
            <a:r>
              <a:rPr lang="ru-RU" dirty="0" err="1" smtClean="0"/>
              <a:t>охряно-желтого</a:t>
            </a:r>
            <a:r>
              <a:rPr lang="ru-RU" dirty="0" smtClean="0"/>
              <a:t> цвета, упругой, дряблой или</a:t>
            </a:r>
          </a:p>
          <a:p>
            <a:pPr>
              <a:buNone/>
            </a:pPr>
            <a:r>
              <a:rPr lang="ru-RU" dirty="0" smtClean="0"/>
              <a:t>ломкой консистенции.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Желчный пузырь растянут и переполнен </a:t>
            </a:r>
          </a:p>
          <a:p>
            <a:pPr>
              <a:buNone/>
            </a:pPr>
            <a:r>
              <a:rPr lang="ru-RU" dirty="0" smtClean="0"/>
              <a:t>густой желчью темно- или буро-зеленого </a:t>
            </a:r>
            <a:r>
              <a:rPr lang="ru-RU" dirty="0" err="1" smtClean="0"/>
              <a:t>цве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та. Почки увеличены, дряблые. Границы </a:t>
            </a:r>
            <a:r>
              <a:rPr lang="ru-RU" dirty="0" err="1" smtClean="0"/>
              <a:t>кор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err="1" smtClean="0"/>
              <a:t>кового</a:t>
            </a:r>
            <a:r>
              <a:rPr lang="ru-RU" dirty="0" smtClean="0"/>
              <a:t> и мозгового слоев сглажены.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776</Words>
  <PresentationFormat>Экран (4:3)</PresentationFormat>
  <Paragraphs>148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.</vt:lpstr>
      <vt:lpstr>.</vt:lpstr>
      <vt:lpstr>Возбудитель болезни</vt:lpstr>
      <vt:lpstr>Методы диагностики</vt:lpstr>
      <vt:lpstr>Эпизоотологические данные</vt:lpstr>
      <vt:lpstr>продолжение</vt:lpstr>
      <vt:lpstr>Клинические признаки</vt:lpstr>
      <vt:lpstr>Патологоанатомические изменения</vt:lpstr>
      <vt:lpstr>продолжение</vt:lpstr>
      <vt:lpstr>Лабораторные методы диагностики</vt:lpstr>
      <vt:lpstr>продолжение</vt:lpstr>
      <vt:lpstr>Гистологический метод</vt:lpstr>
      <vt:lpstr>Бактериологический метод</vt:lpstr>
      <vt:lpstr>.</vt:lpstr>
      <vt:lpstr>продолжение</vt:lpstr>
      <vt:lpstr>профилактика</vt:lpstr>
      <vt:lpstr>продолжение</vt:lpstr>
      <vt:lpstr>продолжение</vt:lpstr>
      <vt:lpstr>Меры борьбы</vt:lpstr>
      <vt:lpstr>продолжение</vt:lpstr>
      <vt:lpstr>продолжение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Людмила</dc:creator>
  <cp:lastModifiedBy>Admin</cp:lastModifiedBy>
  <cp:revision>49</cp:revision>
  <dcterms:created xsi:type="dcterms:W3CDTF">2015-03-16T10:06:40Z</dcterms:created>
  <dcterms:modified xsi:type="dcterms:W3CDTF">2019-03-20T05:36:37Z</dcterms:modified>
</cp:coreProperties>
</file>